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306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07" r:id="rId13"/>
    <p:sldId id="317" r:id="rId14"/>
    <p:sldId id="318" r:id="rId15"/>
    <p:sldId id="320" r:id="rId16"/>
    <p:sldId id="321" r:id="rId17"/>
    <p:sldId id="322" r:id="rId18"/>
    <p:sldId id="323" r:id="rId19"/>
  </p:sldIdLst>
  <p:sldSz cx="9144000" cy="6858000" type="screen4x3"/>
  <p:notesSz cx="7315200" cy="9601200"/>
  <p:embeddedFontLst>
    <p:embeddedFont>
      <p:font typeface="Georgia" pitchFamily="18" charset="0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ＭＳ Ｐゴシック" pitchFamily="34" charset="-128"/>
      <p:regular r:id="rId28"/>
    </p:embeddedFont>
    <p:embeddedFont>
      <p:font typeface="Bernard MT Condensed" pitchFamily="18" charset="0"/>
      <p:regular r:id="rId29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3300"/>
    <a:srgbClr val="FF9900"/>
    <a:srgbClr val="FFCC00"/>
    <a:srgbClr val="006600"/>
    <a:srgbClr val="A50021"/>
    <a:srgbClr val="CC9900"/>
    <a:srgbClr val="FFFFFF"/>
    <a:srgbClr val="022162"/>
    <a:srgbClr val="D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76" d="100"/>
          <a:sy n="76" d="100"/>
        </p:scale>
        <p:origin x="-998" y="-82"/>
      </p:cViewPr>
      <p:guideLst>
        <p:guide orient="horz" pos="4177"/>
        <p:guide pos="28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8422E-8F20-426D-97D2-CA9D849BBAC2}" type="datetime1">
              <a:rPr lang="en-US"/>
              <a:pPr>
                <a:defRPr/>
              </a:pPr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B4189-970B-4782-B70A-26ED692C1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82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75081-3B8A-42C2-8574-3312C4F2D40D}" type="datetime1">
              <a:rPr lang="en-US"/>
              <a:pPr>
                <a:defRPr/>
              </a:pPr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F3CC4-1548-4828-B201-102C95822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6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3CDB8-C87A-4C87-94D7-8DEA1AE156EA}" type="datetime1">
              <a:rPr lang="en-US"/>
              <a:pPr>
                <a:defRPr/>
              </a:pPr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64850-60C4-454F-A062-1B91C999D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1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FE061-7325-448E-8A64-04434846F4BB}" type="datetime1">
              <a:rPr lang="en-US"/>
              <a:pPr>
                <a:defRPr/>
              </a:pPr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B0C45-6316-42C4-A499-9945E6594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7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56CEA-0CDE-4B4A-B109-A42BC229D87C}" type="datetime1">
              <a:rPr lang="en-US"/>
              <a:pPr>
                <a:defRPr/>
              </a:pPr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FC814-8B98-4C88-BCCE-5B0E3C8DE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77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C217C-C1F5-4E51-AD05-496F0EB47585}" type="datetime1">
              <a:rPr lang="en-US"/>
              <a:pPr>
                <a:defRPr/>
              </a:pPr>
              <a:t>11/14/2012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3B14E-5104-4B9F-B5C9-BBA7E1DB0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7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97D49-180D-43D2-8BFF-556EB56462E4}" type="datetime1">
              <a:rPr lang="en-US"/>
              <a:pPr>
                <a:defRPr/>
              </a:pPr>
              <a:t>11/14/2012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F1D07-5E9F-4401-8055-7C1B13DF8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8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99A85-7F68-4456-8279-42A2D903CAA0}" type="datetime1">
              <a:rPr lang="en-US"/>
              <a:pPr>
                <a:defRPr/>
              </a:pPr>
              <a:t>11/14/2012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A2EA-0DFF-484F-87DC-28557BC0E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DF95F-D0A9-45D5-A23F-16198A2F29F5}" type="datetime1">
              <a:rPr lang="en-US"/>
              <a:pPr>
                <a:defRPr/>
              </a:pPr>
              <a:t>11/14/2012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F9C6F-3879-4701-9CB7-8DF37AB18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75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F945D-C3FA-4A6A-AD9C-9C4BD42260A3}" type="datetime1">
              <a:rPr lang="en-US"/>
              <a:pPr>
                <a:defRPr/>
              </a:pPr>
              <a:t>11/14/2012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C1429-CDD3-4F68-87CE-CCFF04AC5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1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9D8E-F3C5-429B-B563-9CC9E3D0A921}" type="datetime1">
              <a:rPr lang="en-US"/>
              <a:pPr>
                <a:defRPr/>
              </a:pPr>
              <a:t>11/14/2012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950E6-2089-405A-AF49-C5D6C0FAD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19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Georgia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922E61CE-9B3C-4A61-99AF-6C94BA55909F}" type="datetime1">
              <a:rPr lang="en-US"/>
              <a:pPr>
                <a:defRPr/>
              </a:pPr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Georgia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2E9A4CDD-EC3B-49E5-B028-C83674B62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9" charset="-128"/>
          <a:cs typeface="ＭＳ Ｐゴシック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-109" charset="0"/>
          <a:ea typeface="ＭＳ Ｐゴシック" pitchFamily="-109" charset="-128"/>
          <a:cs typeface="ＭＳ Ｐゴシック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-109" charset="0"/>
          <a:ea typeface="ＭＳ Ｐゴシック" pitchFamily="-109" charset="-128"/>
          <a:cs typeface="ＭＳ Ｐゴシック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-109" charset="0"/>
          <a:ea typeface="ＭＳ Ｐゴシック" pitchFamily="-109" charset="-128"/>
          <a:cs typeface="ＭＳ Ｐゴシック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-109" charset="0"/>
          <a:ea typeface="ＭＳ Ｐゴシック" pitchFamily="-109" charset="-128"/>
          <a:cs typeface="ＭＳ Ｐゴシック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-109" charset="0"/>
          <a:ea typeface="ＭＳ Ｐゴシック" pitchFamily="-109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-109" charset="0"/>
          <a:ea typeface="ＭＳ Ｐゴシック" pitchFamily="-109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-109" charset="0"/>
          <a:ea typeface="ＭＳ Ｐゴシック" pitchFamily="-109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-109" charset="0"/>
          <a:ea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17.png"/><Relationship Id="rId5" Type="http://schemas.openxmlformats.org/officeDocument/2006/relationships/image" Target="../media/image29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1.jp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0.png"/><Relationship Id="rId7" Type="http://schemas.openxmlformats.org/officeDocument/2006/relationships/image" Target="../media/image3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1.jp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0" y="3567165"/>
            <a:ext cx="9144000" cy="219228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FFCC00"/>
                </a:solidFill>
                <a:latin typeface="Lucida Grande"/>
                <a:ea typeface="ＭＳ Ｐゴシック" pitchFamily="34" charset="-128"/>
              </a:rPr>
              <a:t>Growing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FFCC00"/>
                </a:solidFill>
                <a:latin typeface="Lucida Grande"/>
                <a:ea typeface="ＭＳ Ｐゴシック" pitchFamily="34" charset="-128"/>
              </a:rPr>
              <a:t>Cyanobacteria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rgbClr val="FFCC00"/>
                </a:solidFill>
                <a:latin typeface="Lucida Grande"/>
                <a:ea typeface="ＭＳ Ｐゴシック" pitchFamily="34" charset="-128"/>
              </a:rPr>
              <a:t>i</a:t>
            </a:r>
            <a:r>
              <a:rPr lang="en-US" sz="2400" dirty="0" smtClean="0">
                <a:solidFill>
                  <a:srgbClr val="FFCC00"/>
                </a:solidFill>
                <a:latin typeface="Lucida Grande"/>
                <a:ea typeface="ＭＳ Ｐゴシック" pitchFamily="34" charset="-128"/>
              </a:rPr>
              <a:t>n the Lab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solidFill>
                <a:schemeClr val="tx1"/>
              </a:solidFill>
              <a:latin typeface="Lucida Grande"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chemeClr val="tx1"/>
                </a:solidFill>
                <a:latin typeface="Lucida Grande"/>
                <a:ea typeface="ＭＳ Ｐゴシック" pitchFamily="34" charset="-128"/>
              </a:rPr>
              <a:t>Scott P. Milroy, Ph.D.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chemeClr val="tx1"/>
                </a:solidFill>
                <a:latin typeface="Lucida Grande"/>
                <a:ea typeface="ＭＳ Ｐゴシック" pitchFamily="34" charset="-128"/>
              </a:rPr>
              <a:t>USM Department of Marine Science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chemeClr val="tx1"/>
                </a:solidFill>
                <a:latin typeface="Lucida Grande"/>
                <a:ea typeface="ＭＳ Ｐゴシック" pitchFamily="34" charset="-128"/>
              </a:rPr>
              <a:t>14-19 November 2012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695" y="4802188"/>
            <a:ext cx="191146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4287" y="1266901"/>
            <a:ext cx="9144000" cy="1451124"/>
          </a:xfrm>
        </p:spPr>
        <p:txBody>
          <a:bodyPr/>
          <a:lstStyle/>
          <a:p>
            <a:pPr eaLnBrk="1" hangingPunct="1"/>
            <a:r>
              <a:rPr lang="en-US" sz="5400" dirty="0" smtClean="0">
                <a:ea typeface="ＭＳ Ｐゴシック" pitchFamily="34" charset="-128"/>
              </a:rPr>
              <a:t/>
            </a:r>
            <a:br>
              <a:rPr lang="en-US" sz="5400" dirty="0" smtClean="0">
                <a:ea typeface="ＭＳ Ｐゴシック" pitchFamily="34" charset="-128"/>
              </a:rPr>
            </a:br>
            <a:r>
              <a:rPr lang="en-US" sz="5400" dirty="0" smtClean="0">
                <a:ea typeface="ＭＳ Ｐゴシック" pitchFamily="34" charset="-128"/>
              </a:rPr>
              <a:t>Pioneering Mars:</a:t>
            </a:r>
            <a:r>
              <a:rPr lang="en-US" sz="1200" dirty="0" smtClean="0">
                <a:ea typeface="ＭＳ Ｐゴシック" pitchFamily="34" charset="-128"/>
              </a:rPr>
              <a:t/>
            </a:r>
            <a:br>
              <a:rPr lang="en-US" sz="1200" dirty="0" smtClean="0">
                <a:ea typeface="ＭＳ Ｐゴシック" pitchFamily="34" charset="-128"/>
              </a:rPr>
            </a:br>
            <a:r>
              <a:rPr lang="en-US" sz="1200" dirty="0" smtClean="0">
                <a:ea typeface="ＭＳ Ｐゴシック" pitchFamily="34" charset="-128"/>
              </a:rPr>
              <a:t/>
            </a:r>
            <a:br>
              <a:rPr lang="en-US" sz="1200" dirty="0" smtClean="0">
                <a:ea typeface="ＭＳ Ｐゴシック" pitchFamily="34" charset="-128"/>
              </a:rPr>
            </a:br>
            <a:r>
              <a:rPr lang="en-US" sz="3600" dirty="0" smtClean="0">
                <a:ea typeface="ＭＳ Ｐゴシック" pitchFamily="34" charset="-128"/>
              </a:rPr>
              <a:t>Turning the Red Planet Green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600200" y="2560320"/>
            <a:ext cx="5943600" cy="1588"/>
          </a:xfrm>
          <a:prstGeom prst="line">
            <a:avLst/>
          </a:prstGeom>
          <a:ln w="12700">
            <a:solidFill>
              <a:srgbClr val="F2B3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945103"/>
            <a:ext cx="1573144" cy="16858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26" y="164053"/>
            <a:ext cx="1567545" cy="1332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3" y="125489"/>
            <a:ext cx="1141412" cy="1141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24" y="131633"/>
            <a:ext cx="1143000" cy="11480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064" y="288737"/>
            <a:ext cx="1143000" cy="8149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859" y="136646"/>
            <a:ext cx="853440" cy="1143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176" y="1191806"/>
            <a:ext cx="1141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Bernard MT Condensed" pitchFamily="18" charset="0"/>
              </a:rPr>
              <a:t>BAKER</a:t>
            </a:r>
            <a:endParaRPr lang="en-US" sz="1200" dirty="0">
              <a:latin typeface="Bernard MT Condensed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6859" y="1043400"/>
            <a:ext cx="853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Bernard MT Condensed" pitchFamily="18" charset="0"/>
              </a:rPr>
              <a:t>ST STAN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3627783" y="1439008"/>
            <a:ext cx="5516217" cy="98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sterile growth media can now be inoculated with a small volume from the “parent” culture</a:t>
            </a:r>
            <a:endParaRPr lang="en-US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461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38250"/>
            <a:ext cx="9144000" cy="1588"/>
          </a:xfrm>
          <a:prstGeom prst="line">
            <a:avLst/>
          </a:prstGeom>
          <a:ln w="38100">
            <a:solidFill>
              <a:srgbClr val="F2B3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8"/>
          <p:cNvCxnSpPr/>
          <p:nvPr/>
        </p:nvCxnSpPr>
        <p:spPr>
          <a:xfrm>
            <a:off x="0" y="1238250"/>
            <a:ext cx="9144000" cy="1588"/>
          </a:xfrm>
          <a:prstGeom prst="line">
            <a:avLst/>
          </a:prstGeom>
          <a:ln w="38100">
            <a:solidFill>
              <a:srgbClr val="F2B3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3627783" y="17946"/>
            <a:ext cx="5516217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i="1" dirty="0" smtClean="0">
                <a:latin typeface="Georgia" pitchFamily="18" charset="0"/>
              </a:rPr>
              <a:t>Pioneering Mars</a:t>
            </a:r>
            <a:r>
              <a:rPr lang="en-US" sz="2800" dirty="0" smtClean="0">
                <a:latin typeface="Georgia" pitchFamily="18" charset="0"/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en-US" sz="2000" dirty="0" smtClean="0">
                <a:latin typeface="Georgia" pitchFamily="18" charset="0"/>
              </a:rPr>
              <a:t>The Basics of Algal Culture</a:t>
            </a:r>
            <a:endParaRPr lang="en-US" sz="2000" dirty="0">
              <a:latin typeface="Georg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3" y="425450"/>
            <a:ext cx="1686394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76" y="103215"/>
            <a:ext cx="2482361" cy="493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54" y="4922844"/>
            <a:ext cx="415234" cy="12298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971800"/>
            <a:ext cx="5441245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57" y="2251243"/>
            <a:ext cx="1445224" cy="372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3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971800"/>
            <a:ext cx="5441245" cy="3657600"/>
          </a:xfrm>
          <a:prstGeom prst="rect">
            <a:avLst/>
          </a:prstGeom>
        </p:spPr>
      </p:pic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3627783" y="1439008"/>
            <a:ext cx="5516217" cy="98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sterile growth media can now be inoculated with a small volume from the “parent” culture</a:t>
            </a:r>
            <a:endParaRPr lang="en-US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461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38250"/>
            <a:ext cx="9144000" cy="1588"/>
          </a:xfrm>
          <a:prstGeom prst="line">
            <a:avLst/>
          </a:prstGeom>
          <a:ln w="38100">
            <a:solidFill>
              <a:srgbClr val="F2B3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8"/>
          <p:cNvCxnSpPr/>
          <p:nvPr/>
        </p:nvCxnSpPr>
        <p:spPr>
          <a:xfrm>
            <a:off x="0" y="1238250"/>
            <a:ext cx="9144000" cy="1588"/>
          </a:xfrm>
          <a:prstGeom prst="line">
            <a:avLst/>
          </a:prstGeom>
          <a:ln w="38100">
            <a:solidFill>
              <a:srgbClr val="F2B3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3627783" y="17946"/>
            <a:ext cx="5516217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i="1" dirty="0" smtClean="0">
                <a:latin typeface="Georgia" pitchFamily="18" charset="0"/>
              </a:rPr>
              <a:t>Pioneering Mars</a:t>
            </a:r>
            <a:r>
              <a:rPr lang="en-US" sz="2800" dirty="0" smtClean="0">
                <a:latin typeface="Georgia" pitchFamily="18" charset="0"/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en-US" sz="2000" dirty="0" smtClean="0">
                <a:latin typeface="Georgia" pitchFamily="18" charset="0"/>
              </a:rPr>
              <a:t>The Basics of Algal Culture</a:t>
            </a:r>
            <a:endParaRPr lang="en-US" sz="2000" dirty="0">
              <a:latin typeface="Georg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3" y="425450"/>
            <a:ext cx="1686394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76" y="103215"/>
            <a:ext cx="2482361" cy="493388"/>
          </a:xfrm>
          <a:prstGeom prst="rect">
            <a:avLst/>
          </a:prstGeom>
        </p:spPr>
      </p:pic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3627783" y="1456115"/>
            <a:ext cx="5516217" cy="98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“daughter” cultures are then placed in a light- and temperature-controlled incubator and allowed to grow…</a:t>
            </a:r>
            <a:endParaRPr lang="en-US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971800"/>
            <a:ext cx="5441245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971800"/>
            <a:ext cx="5441245" cy="36576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456114"/>
            <a:ext cx="2735569" cy="374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16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1461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38250"/>
            <a:ext cx="9144000" cy="1588"/>
          </a:xfrm>
          <a:prstGeom prst="line">
            <a:avLst/>
          </a:prstGeom>
          <a:ln w="38100">
            <a:solidFill>
              <a:srgbClr val="F2B3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8"/>
          <p:cNvCxnSpPr/>
          <p:nvPr/>
        </p:nvCxnSpPr>
        <p:spPr>
          <a:xfrm>
            <a:off x="0" y="1238250"/>
            <a:ext cx="9144000" cy="1588"/>
          </a:xfrm>
          <a:prstGeom prst="line">
            <a:avLst/>
          </a:prstGeom>
          <a:ln w="38100">
            <a:solidFill>
              <a:srgbClr val="F2B3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3627783" y="17946"/>
            <a:ext cx="5516217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i="1" dirty="0" smtClean="0">
                <a:latin typeface="Georgia" pitchFamily="18" charset="0"/>
              </a:rPr>
              <a:t>Pioneering Mars</a:t>
            </a:r>
            <a:r>
              <a:rPr lang="en-US" sz="2800" dirty="0" smtClean="0">
                <a:latin typeface="Georgia" pitchFamily="18" charset="0"/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en-US" sz="2000" dirty="0" smtClean="0">
                <a:latin typeface="Georgia" pitchFamily="18" charset="0"/>
              </a:rPr>
              <a:t>The Basics of Algal Culture</a:t>
            </a:r>
            <a:endParaRPr lang="en-US" sz="2000" dirty="0">
              <a:latin typeface="Georg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3" y="425450"/>
            <a:ext cx="1686394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76" y="103215"/>
            <a:ext cx="2482361" cy="493388"/>
          </a:xfrm>
          <a:prstGeom prst="rect">
            <a:avLst/>
          </a:prstGeom>
        </p:spPr>
      </p:pic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3627783" y="1439008"/>
            <a:ext cx="5516217" cy="98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Algal cultures are typically run either as a </a:t>
            </a:r>
            <a:r>
              <a:rPr lang="en-US" sz="20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BATCH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culture or as a </a:t>
            </a:r>
            <a:r>
              <a:rPr lang="en-US" sz="20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CONTINUOUS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culture…</a:t>
            </a:r>
            <a:endParaRPr lang="en-US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385" y="2900489"/>
            <a:ext cx="3932569" cy="395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45" y="2900489"/>
            <a:ext cx="2111375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6233" y="2506107"/>
            <a:ext cx="1826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BATCH</a:t>
            </a:r>
            <a:endParaRPr lang="en-US" b="1" i="1" u="sng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0921" y="2506107"/>
            <a:ext cx="154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CONTINUOUS</a:t>
            </a:r>
            <a:endParaRPr lang="en-US" b="1" i="1" u="sng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56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1461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38250"/>
            <a:ext cx="9144000" cy="1588"/>
          </a:xfrm>
          <a:prstGeom prst="line">
            <a:avLst/>
          </a:prstGeom>
          <a:ln w="38100">
            <a:solidFill>
              <a:srgbClr val="F2B3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8"/>
          <p:cNvCxnSpPr/>
          <p:nvPr/>
        </p:nvCxnSpPr>
        <p:spPr>
          <a:xfrm>
            <a:off x="0" y="1238250"/>
            <a:ext cx="9144000" cy="1588"/>
          </a:xfrm>
          <a:prstGeom prst="line">
            <a:avLst/>
          </a:prstGeom>
          <a:ln w="38100">
            <a:solidFill>
              <a:srgbClr val="F2B3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3627783" y="17946"/>
            <a:ext cx="5516217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i="1" dirty="0" smtClean="0">
                <a:latin typeface="Georgia" pitchFamily="18" charset="0"/>
              </a:rPr>
              <a:t>Pioneering Mars</a:t>
            </a:r>
            <a:r>
              <a:rPr lang="en-US" sz="2800" dirty="0" smtClean="0">
                <a:latin typeface="Georgia" pitchFamily="18" charset="0"/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en-US" sz="2000" dirty="0" smtClean="0">
                <a:latin typeface="Georgia" pitchFamily="18" charset="0"/>
              </a:rPr>
              <a:t>The Basics of Algal Culture</a:t>
            </a:r>
            <a:endParaRPr lang="en-US" sz="2000" dirty="0">
              <a:latin typeface="Georg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3" y="425450"/>
            <a:ext cx="1686394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76" y="103215"/>
            <a:ext cx="2482361" cy="493388"/>
          </a:xfrm>
          <a:prstGeom prst="rect">
            <a:avLst/>
          </a:prstGeom>
        </p:spPr>
      </p:pic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3627783" y="1439008"/>
            <a:ext cx="5516217" cy="98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Algal cultures are typically run either as a </a:t>
            </a:r>
            <a:r>
              <a:rPr lang="en-US" sz="20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BATCH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culture or as a </a:t>
            </a:r>
            <a:r>
              <a:rPr lang="en-US" sz="20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CONTINUOUS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culture…</a:t>
            </a:r>
            <a:endParaRPr lang="en-US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385" y="2900489"/>
            <a:ext cx="3932569" cy="395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45" y="2900489"/>
            <a:ext cx="2111375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6233" y="2506107"/>
            <a:ext cx="1826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BATCH</a:t>
            </a:r>
            <a:endParaRPr lang="en-US" b="1" i="1" u="sng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0921" y="2506107"/>
            <a:ext cx="154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CONTINUOUS</a:t>
            </a:r>
            <a:endParaRPr lang="en-US" b="1" i="1" u="sng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3627783" y="1452824"/>
            <a:ext cx="5516217" cy="98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Because we need small, portable, sealed growth chambers, it makes the most sense for us to use </a:t>
            </a:r>
            <a:r>
              <a:rPr lang="en-US" sz="20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BATCH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cultures for our experiments…</a:t>
            </a:r>
            <a:endParaRPr lang="en-US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80" y="2506107"/>
            <a:ext cx="876191" cy="16380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60" y="3326325"/>
            <a:ext cx="589089" cy="11013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79" y="4144202"/>
            <a:ext cx="589089" cy="11013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3" y="4694871"/>
            <a:ext cx="589089" cy="11013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44" y="5404169"/>
            <a:ext cx="589089" cy="11013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04" y="5656846"/>
            <a:ext cx="589089" cy="110133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322" y="5228708"/>
            <a:ext cx="589089" cy="11013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31" y="5529649"/>
            <a:ext cx="589089" cy="11013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278" y="4538675"/>
            <a:ext cx="589089" cy="110133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586" y="3988005"/>
            <a:ext cx="589089" cy="11013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9" y="3097950"/>
            <a:ext cx="589089" cy="110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3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2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2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6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6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2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3627783" y="1452824"/>
            <a:ext cx="5516217" cy="98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Because we need small, portable, sealed growth chambers, it makes the most sense for us to use </a:t>
            </a:r>
            <a:r>
              <a:rPr lang="en-US" sz="2000" b="1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BATCH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cultures for our experiments…</a:t>
            </a:r>
            <a:endParaRPr lang="en-US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3615367" y="1439008"/>
            <a:ext cx="5516217" cy="98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During our workshop, we’ll determine the fundamental parameters of our culture experiments, such as:</a:t>
            </a:r>
            <a:endParaRPr lang="en-US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461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38250"/>
            <a:ext cx="9144000" cy="1588"/>
          </a:xfrm>
          <a:prstGeom prst="line">
            <a:avLst/>
          </a:prstGeom>
          <a:ln w="38100">
            <a:solidFill>
              <a:srgbClr val="F2B3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8"/>
          <p:cNvCxnSpPr/>
          <p:nvPr/>
        </p:nvCxnSpPr>
        <p:spPr>
          <a:xfrm>
            <a:off x="0" y="1238250"/>
            <a:ext cx="9144000" cy="1588"/>
          </a:xfrm>
          <a:prstGeom prst="line">
            <a:avLst/>
          </a:prstGeom>
          <a:ln w="38100">
            <a:solidFill>
              <a:srgbClr val="F2B3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3627783" y="17946"/>
            <a:ext cx="5516217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i="1" dirty="0" smtClean="0">
                <a:latin typeface="Georgia" pitchFamily="18" charset="0"/>
              </a:rPr>
              <a:t>Pioneering Mars</a:t>
            </a:r>
            <a:r>
              <a:rPr lang="en-US" sz="2800" dirty="0" smtClean="0">
                <a:latin typeface="Georgia" pitchFamily="18" charset="0"/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en-US" sz="2000" dirty="0" smtClean="0">
                <a:latin typeface="Georgia" pitchFamily="18" charset="0"/>
              </a:rPr>
              <a:t>Things to Think About</a:t>
            </a:r>
            <a:endParaRPr lang="en-US" sz="2000" dirty="0">
              <a:latin typeface="Georg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3" y="425450"/>
            <a:ext cx="1686394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76" y="103215"/>
            <a:ext cx="2482361" cy="49338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39543" y="2506107"/>
            <a:ext cx="3475824" cy="4252078"/>
            <a:chOff x="139543" y="2506107"/>
            <a:chExt cx="3475824" cy="425207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3845" y="2900489"/>
              <a:ext cx="2111375" cy="305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296233" y="2506107"/>
              <a:ext cx="1826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u="sng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BATCH</a:t>
              </a:r>
              <a:endParaRPr lang="en-US" b="1" i="1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460" y="3326325"/>
              <a:ext cx="589089" cy="110133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579" y="4144202"/>
              <a:ext cx="589089" cy="110133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43" y="4694871"/>
              <a:ext cx="589089" cy="110133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144" y="5404169"/>
              <a:ext cx="589089" cy="110133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404" y="5656846"/>
              <a:ext cx="589089" cy="110133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9322" y="5228708"/>
              <a:ext cx="589089" cy="110133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131" y="5529649"/>
              <a:ext cx="589089" cy="110133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6278" y="4538675"/>
              <a:ext cx="589089" cy="110133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1586" y="3988005"/>
              <a:ext cx="589089" cy="110133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8289" y="3097950"/>
              <a:ext cx="589089" cy="110133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657600" y="2738194"/>
            <a:ext cx="4225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◊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Type &amp; Concentration of Dissolved Salts? </a:t>
            </a:r>
          </a:p>
          <a:p>
            <a:r>
              <a: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(Best representation of wet Martian soils)</a:t>
            </a:r>
            <a:endParaRPr lang="en-US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33" y="2544682"/>
            <a:ext cx="2610076" cy="261007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8" y="3326325"/>
            <a:ext cx="5296086" cy="35417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80" y="2506107"/>
            <a:ext cx="876191" cy="1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0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4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3615367" y="1439008"/>
            <a:ext cx="5516217" cy="98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During our workshop, we’ll determine the fundamental parameters of our culture experiments, such as:</a:t>
            </a:r>
            <a:endParaRPr lang="en-US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461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38250"/>
            <a:ext cx="9144000" cy="1588"/>
          </a:xfrm>
          <a:prstGeom prst="line">
            <a:avLst/>
          </a:prstGeom>
          <a:ln w="38100">
            <a:solidFill>
              <a:srgbClr val="F2B3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8"/>
          <p:cNvCxnSpPr/>
          <p:nvPr/>
        </p:nvCxnSpPr>
        <p:spPr>
          <a:xfrm>
            <a:off x="0" y="1238250"/>
            <a:ext cx="9144000" cy="1588"/>
          </a:xfrm>
          <a:prstGeom prst="line">
            <a:avLst/>
          </a:prstGeom>
          <a:ln w="38100">
            <a:solidFill>
              <a:srgbClr val="F2B3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3627783" y="17946"/>
            <a:ext cx="5516217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i="1" dirty="0" smtClean="0">
                <a:latin typeface="Georgia" pitchFamily="18" charset="0"/>
              </a:rPr>
              <a:t>Pioneering Mars</a:t>
            </a:r>
            <a:r>
              <a:rPr lang="en-US" sz="2800" dirty="0" smtClean="0">
                <a:latin typeface="Georgia" pitchFamily="18" charset="0"/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en-US" sz="2000" dirty="0" smtClean="0">
                <a:latin typeface="Georgia" pitchFamily="18" charset="0"/>
              </a:rPr>
              <a:t>Things to Think About</a:t>
            </a:r>
            <a:endParaRPr lang="en-US" sz="2000" dirty="0">
              <a:latin typeface="Georg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3" y="425450"/>
            <a:ext cx="1686394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76" y="103215"/>
            <a:ext cx="2482361" cy="4933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7600" y="2738194"/>
            <a:ext cx="4225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◊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Type &amp; Concentration of Dissolved Salts? </a:t>
            </a:r>
          </a:p>
          <a:p>
            <a:r>
              <a: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(Best representation of wet Martian soils)</a:t>
            </a:r>
            <a:endParaRPr lang="en-US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86200" y="3557333"/>
            <a:ext cx="4074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◊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Vitamins, Minerals, and/or Nutrients? </a:t>
            </a:r>
          </a:p>
          <a:p>
            <a:r>
              <a: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(Ideal culture conditions </a:t>
            </a:r>
            <a:r>
              <a:rPr lang="en-US" sz="1400" i="1" u="sng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vs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Martian reality)</a:t>
            </a:r>
            <a:endParaRPr lang="en-US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33" y="2544682"/>
            <a:ext cx="2610076" cy="261007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8" y="3326325"/>
            <a:ext cx="5296086" cy="35417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80" y="2506107"/>
            <a:ext cx="876191" cy="1638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91" y="5428689"/>
            <a:ext cx="1371600" cy="1371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91" y="2349743"/>
            <a:ext cx="2544109" cy="14791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76" y="3687327"/>
            <a:ext cx="2680128" cy="15582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3" y="4757431"/>
            <a:ext cx="1375038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29" y="4715219"/>
            <a:ext cx="136817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2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91" y="2349743"/>
            <a:ext cx="2544109" cy="1479133"/>
          </a:xfrm>
          <a:prstGeom prst="rect">
            <a:avLst/>
          </a:prstGeom>
        </p:spPr>
      </p:pic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3615367" y="1439008"/>
            <a:ext cx="5516217" cy="98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During our workshop, we’ll determine the fundamental parameters of our culture experiments, such as:</a:t>
            </a:r>
            <a:endParaRPr lang="en-US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461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38250"/>
            <a:ext cx="9144000" cy="1588"/>
          </a:xfrm>
          <a:prstGeom prst="line">
            <a:avLst/>
          </a:prstGeom>
          <a:ln w="38100">
            <a:solidFill>
              <a:srgbClr val="F2B3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8"/>
          <p:cNvCxnSpPr/>
          <p:nvPr/>
        </p:nvCxnSpPr>
        <p:spPr>
          <a:xfrm>
            <a:off x="0" y="1238250"/>
            <a:ext cx="9144000" cy="1588"/>
          </a:xfrm>
          <a:prstGeom prst="line">
            <a:avLst/>
          </a:prstGeom>
          <a:ln w="38100">
            <a:solidFill>
              <a:srgbClr val="F2B3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3627783" y="17946"/>
            <a:ext cx="5516217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i="1" dirty="0" smtClean="0">
                <a:latin typeface="Georgia" pitchFamily="18" charset="0"/>
              </a:rPr>
              <a:t>Pioneering Mars</a:t>
            </a:r>
            <a:r>
              <a:rPr lang="en-US" sz="2800" dirty="0" smtClean="0">
                <a:latin typeface="Georgia" pitchFamily="18" charset="0"/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en-US" sz="2000" dirty="0" smtClean="0">
                <a:latin typeface="Georgia" pitchFamily="18" charset="0"/>
              </a:rPr>
              <a:t>Things to Think About</a:t>
            </a:r>
            <a:endParaRPr lang="en-US" sz="2000" dirty="0">
              <a:latin typeface="Georg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3" y="425450"/>
            <a:ext cx="1686394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76" y="103215"/>
            <a:ext cx="2482361" cy="4933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7600" y="2738194"/>
            <a:ext cx="4225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◊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Type &amp; Concentration of Dissolved Salts? </a:t>
            </a:r>
          </a:p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 (Best representation of wet Martian soils)</a:t>
            </a:r>
            <a:endParaRPr lang="en-US" sz="1400" dirty="0">
              <a:solidFill>
                <a:schemeClr val="tx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86200" y="3557333"/>
            <a:ext cx="4074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◊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Vitamins, Minerals, and/or Nutrients? </a:t>
            </a:r>
          </a:p>
          <a:p>
            <a:r>
              <a: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(Ideal culture conditions </a:t>
            </a:r>
            <a:r>
              <a:rPr lang="en-US" sz="1400" i="1" u="sng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vs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Martian reality)</a:t>
            </a:r>
            <a:endParaRPr lang="en-US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14800" y="4402482"/>
            <a:ext cx="3903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◊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UV/Visible Light Quality &amp; Quantity? </a:t>
            </a:r>
          </a:p>
          <a:p>
            <a:r>
              <a: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(Irradiance </a:t>
            </a:r>
            <a:r>
              <a:rPr lang="en-US" sz="1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vs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Photoperiod on Martian surface)</a:t>
            </a:r>
            <a:endParaRPr lang="en-US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80" y="2506107"/>
            <a:ext cx="876191" cy="1638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91" y="5428689"/>
            <a:ext cx="1371600" cy="1371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76" y="3687327"/>
            <a:ext cx="2680128" cy="15582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3" y="4757431"/>
            <a:ext cx="1375038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29" y="4715219"/>
            <a:ext cx="1368171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71" y="3341258"/>
            <a:ext cx="2569566" cy="3516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604" y="5028557"/>
            <a:ext cx="3752850" cy="177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4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71" y="3341258"/>
            <a:ext cx="2569566" cy="3516742"/>
          </a:xfrm>
          <a:prstGeom prst="rect">
            <a:avLst/>
          </a:prstGeom>
        </p:spPr>
      </p:pic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3615367" y="1439008"/>
            <a:ext cx="5516217" cy="98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During our workshop, we’ll determine the fundamental parameters of our culture experiments, such as:</a:t>
            </a:r>
            <a:endParaRPr lang="en-US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461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38250"/>
            <a:ext cx="9144000" cy="1588"/>
          </a:xfrm>
          <a:prstGeom prst="line">
            <a:avLst/>
          </a:prstGeom>
          <a:ln w="38100">
            <a:solidFill>
              <a:srgbClr val="F2B3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8"/>
          <p:cNvCxnSpPr/>
          <p:nvPr/>
        </p:nvCxnSpPr>
        <p:spPr>
          <a:xfrm>
            <a:off x="0" y="1238250"/>
            <a:ext cx="9144000" cy="1588"/>
          </a:xfrm>
          <a:prstGeom prst="line">
            <a:avLst/>
          </a:prstGeom>
          <a:ln w="38100">
            <a:solidFill>
              <a:srgbClr val="F2B3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3627783" y="17946"/>
            <a:ext cx="5516217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i="1" dirty="0" smtClean="0">
                <a:latin typeface="Georgia" pitchFamily="18" charset="0"/>
              </a:rPr>
              <a:t>Pioneering Mars</a:t>
            </a:r>
            <a:r>
              <a:rPr lang="en-US" sz="2800" dirty="0" smtClean="0">
                <a:latin typeface="Georgia" pitchFamily="18" charset="0"/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en-US" sz="2000" dirty="0" smtClean="0">
                <a:latin typeface="Georgia" pitchFamily="18" charset="0"/>
              </a:rPr>
              <a:t>Things to Think About</a:t>
            </a:r>
            <a:endParaRPr lang="en-US" sz="2000" dirty="0">
              <a:latin typeface="Georg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3" y="425450"/>
            <a:ext cx="1686394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76" y="103215"/>
            <a:ext cx="2482361" cy="4933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7600" y="2738194"/>
            <a:ext cx="4225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◊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Type &amp; Concentration of Dissolved Salts? </a:t>
            </a:r>
          </a:p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 (Best representation of wet Martian soils)</a:t>
            </a:r>
            <a:endParaRPr lang="en-US" sz="1400" dirty="0">
              <a:solidFill>
                <a:schemeClr val="tx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86200" y="3557333"/>
            <a:ext cx="4074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◊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Vitamins, Minerals, and/or Nutrients? </a:t>
            </a:r>
          </a:p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 (Ideal culture conditions </a:t>
            </a:r>
            <a:r>
              <a:rPr lang="en-US" sz="1400" i="1" u="sng" dirty="0" err="1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vs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Martian reality)</a:t>
            </a:r>
            <a:endParaRPr lang="en-US" sz="1400" dirty="0">
              <a:solidFill>
                <a:schemeClr val="tx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14800" y="4402482"/>
            <a:ext cx="3903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◊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UV/Visible Light Quality &amp; Quantity? </a:t>
            </a:r>
          </a:p>
          <a:p>
            <a:r>
              <a: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(Irradiance </a:t>
            </a:r>
            <a:r>
              <a:rPr lang="en-US" sz="1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vs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Photoperiod on Martian surface)</a:t>
            </a:r>
            <a:endParaRPr lang="en-US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80" y="2506107"/>
            <a:ext cx="876191" cy="16380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604" y="5028557"/>
            <a:ext cx="3752850" cy="177173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343400" y="5245541"/>
            <a:ext cx="4426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◊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Pressure and Temperature Consequences? </a:t>
            </a:r>
          </a:p>
          <a:p>
            <a:r>
              <a: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(Freeze/Thaw Survival &amp; H</a:t>
            </a:r>
            <a:r>
              <a:rPr lang="en-US" sz="1400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 Triple-point)</a:t>
            </a:r>
            <a:endParaRPr lang="en-US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790" y="1980945"/>
            <a:ext cx="2123810" cy="28571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7" y="4838088"/>
            <a:ext cx="4136612" cy="198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7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3615367" y="1439008"/>
            <a:ext cx="5516217" cy="98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During our workshop, we’ll determine the fundamental parameters of our culture experiments, such as:</a:t>
            </a:r>
            <a:endParaRPr lang="en-US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461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38250"/>
            <a:ext cx="9144000" cy="1588"/>
          </a:xfrm>
          <a:prstGeom prst="line">
            <a:avLst/>
          </a:prstGeom>
          <a:ln w="38100">
            <a:solidFill>
              <a:srgbClr val="F2B3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8"/>
          <p:cNvCxnSpPr/>
          <p:nvPr/>
        </p:nvCxnSpPr>
        <p:spPr>
          <a:xfrm>
            <a:off x="0" y="1238250"/>
            <a:ext cx="9144000" cy="1588"/>
          </a:xfrm>
          <a:prstGeom prst="line">
            <a:avLst/>
          </a:prstGeom>
          <a:ln w="38100">
            <a:solidFill>
              <a:srgbClr val="F2B3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3627783" y="17946"/>
            <a:ext cx="5516217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i="1" dirty="0" smtClean="0">
                <a:latin typeface="Georgia" pitchFamily="18" charset="0"/>
              </a:rPr>
              <a:t>Pioneering Mars</a:t>
            </a:r>
            <a:r>
              <a:rPr lang="en-US" sz="2800" dirty="0" smtClean="0">
                <a:latin typeface="Georgia" pitchFamily="18" charset="0"/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en-US" sz="2000" dirty="0" smtClean="0">
                <a:latin typeface="Georgia" pitchFamily="18" charset="0"/>
              </a:rPr>
              <a:t>Things to Think About</a:t>
            </a:r>
            <a:endParaRPr lang="en-US" sz="2000" dirty="0">
              <a:latin typeface="Georg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3" y="425450"/>
            <a:ext cx="1686394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76" y="103215"/>
            <a:ext cx="2482361" cy="4933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7600" y="2738194"/>
            <a:ext cx="4225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◊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Type &amp; Concentration of Dissolved Salts? </a:t>
            </a:r>
          </a:p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 (Best representation of wet Martian soils)</a:t>
            </a:r>
            <a:endParaRPr lang="en-US" sz="1400" dirty="0">
              <a:solidFill>
                <a:schemeClr val="tx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86200" y="3557333"/>
            <a:ext cx="4074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◊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Vitamins, Minerals, and/or Nutrients? </a:t>
            </a:r>
          </a:p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 (Ideal culture conditions </a:t>
            </a:r>
            <a:r>
              <a:rPr lang="en-US" sz="1400" i="1" u="sng" dirty="0" err="1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vs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Martian reality)</a:t>
            </a:r>
            <a:endParaRPr lang="en-US" sz="1400" dirty="0">
              <a:solidFill>
                <a:schemeClr val="tx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14800" y="4402482"/>
            <a:ext cx="3903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rPr>
              <a:t>◊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UV/Visible Light Quality &amp; Quantity? </a:t>
            </a:r>
          </a:p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 (Irradiance </a:t>
            </a:r>
            <a:r>
              <a:rPr lang="en-US" sz="1400" dirty="0" err="1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vs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Photoperiod on Martian surface)</a:t>
            </a:r>
            <a:endParaRPr lang="en-US" sz="1400" dirty="0">
              <a:solidFill>
                <a:schemeClr val="tx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0" y="6034476"/>
            <a:ext cx="4225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◊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Cyanobacteria 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vs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Other 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Extremeophiles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? </a:t>
            </a:r>
          </a:p>
          <a:p>
            <a:r>
              <a: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(Perhaps there are other options - </a:t>
            </a:r>
            <a:r>
              <a:rPr lang="en-US" sz="14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rhodophytes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?)</a:t>
            </a:r>
            <a:endParaRPr lang="en-US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80" y="2506107"/>
            <a:ext cx="876191" cy="163809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343400" y="5245541"/>
            <a:ext cx="4426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◊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Pressure and Temperature Consequences? </a:t>
            </a:r>
          </a:p>
          <a:p>
            <a:r>
              <a: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(Freeze/Thaw Survival &amp; H</a:t>
            </a:r>
            <a:r>
              <a:rPr lang="en-US" sz="1400" baseline="-25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 Triple-point)</a:t>
            </a:r>
            <a:endParaRPr lang="en-US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790" y="1980945"/>
            <a:ext cx="2123810" cy="28571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7" y="4838088"/>
            <a:ext cx="4136612" cy="1984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5703"/>
            <a:ext cx="3615367" cy="221542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722" y="2725198"/>
            <a:ext cx="2201152" cy="192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51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971800"/>
            <a:ext cx="5441245" cy="3657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61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38250"/>
            <a:ext cx="9144000" cy="1588"/>
          </a:xfrm>
          <a:prstGeom prst="line">
            <a:avLst/>
          </a:prstGeom>
          <a:ln w="38100">
            <a:solidFill>
              <a:srgbClr val="F2B3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8"/>
          <p:cNvCxnSpPr/>
          <p:nvPr/>
        </p:nvCxnSpPr>
        <p:spPr>
          <a:xfrm>
            <a:off x="0" y="1238250"/>
            <a:ext cx="9144000" cy="1588"/>
          </a:xfrm>
          <a:prstGeom prst="line">
            <a:avLst/>
          </a:prstGeom>
          <a:ln w="38100">
            <a:solidFill>
              <a:srgbClr val="F2B3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3627783" y="17946"/>
            <a:ext cx="5516217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i="1" dirty="0" smtClean="0">
                <a:latin typeface="Georgia" pitchFamily="18" charset="0"/>
              </a:rPr>
              <a:t>Pioneering Mars</a:t>
            </a:r>
            <a:r>
              <a:rPr lang="en-US" sz="2800" dirty="0" smtClean="0">
                <a:latin typeface="Georgia" pitchFamily="18" charset="0"/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en-US" sz="2000" dirty="0" smtClean="0">
                <a:latin typeface="Georgia" pitchFamily="18" charset="0"/>
              </a:rPr>
              <a:t>The Basics of Algal Culture</a:t>
            </a:r>
            <a:endParaRPr lang="en-US" sz="2000" dirty="0">
              <a:latin typeface="Georg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3" y="425450"/>
            <a:ext cx="1686394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76" y="103215"/>
            <a:ext cx="2482361" cy="493388"/>
          </a:xfrm>
          <a:prstGeom prst="rect">
            <a:avLst/>
          </a:prstGeom>
        </p:spPr>
      </p:pic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3627783" y="1439008"/>
            <a:ext cx="5516217" cy="98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Several growth chambers (flasks) are prepared with liquid growth media, which contains:</a:t>
            </a:r>
            <a:endParaRPr lang="en-US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829" y="3702398"/>
            <a:ext cx="2908998" cy="290899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458830" y="6242064"/>
            <a:ext cx="290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latin typeface="+mn-lt"/>
              </a:rPr>
              <a:t>Ultrapure Water</a:t>
            </a:r>
            <a:endParaRPr lang="en-US" b="1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194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971800"/>
            <a:ext cx="5441245" cy="3657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61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38250"/>
            <a:ext cx="9144000" cy="1588"/>
          </a:xfrm>
          <a:prstGeom prst="line">
            <a:avLst/>
          </a:prstGeom>
          <a:ln w="38100">
            <a:solidFill>
              <a:srgbClr val="F2B3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8"/>
          <p:cNvCxnSpPr/>
          <p:nvPr/>
        </p:nvCxnSpPr>
        <p:spPr>
          <a:xfrm>
            <a:off x="0" y="1238250"/>
            <a:ext cx="9144000" cy="1588"/>
          </a:xfrm>
          <a:prstGeom prst="line">
            <a:avLst/>
          </a:prstGeom>
          <a:ln w="38100">
            <a:solidFill>
              <a:srgbClr val="F2B3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3627783" y="17946"/>
            <a:ext cx="5516217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i="1" dirty="0" smtClean="0">
                <a:latin typeface="Georgia" pitchFamily="18" charset="0"/>
              </a:rPr>
              <a:t>Pioneering Mars</a:t>
            </a:r>
            <a:r>
              <a:rPr lang="en-US" sz="2800" dirty="0" smtClean="0">
                <a:latin typeface="Georgia" pitchFamily="18" charset="0"/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en-US" sz="2000" dirty="0" smtClean="0">
                <a:latin typeface="Georgia" pitchFamily="18" charset="0"/>
              </a:rPr>
              <a:t>The Basics of Algal Culture</a:t>
            </a:r>
            <a:endParaRPr lang="en-US" sz="2000" dirty="0">
              <a:latin typeface="Georg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3" y="425450"/>
            <a:ext cx="1686394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76" y="103215"/>
            <a:ext cx="2482361" cy="493388"/>
          </a:xfrm>
          <a:prstGeom prst="rect">
            <a:avLst/>
          </a:prstGeom>
        </p:spPr>
      </p:pic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3627783" y="1439008"/>
            <a:ext cx="5516217" cy="98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Several growth chambers (flasks) are prepared with liquid growth media, which contains:</a:t>
            </a:r>
            <a:endParaRPr lang="en-US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829" y="3702398"/>
            <a:ext cx="2908998" cy="29089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41" y="2125325"/>
            <a:ext cx="2275199" cy="227519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458830" y="6242064"/>
            <a:ext cx="290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latin typeface="+mn-lt"/>
              </a:rPr>
              <a:t>Ultrapure Water</a:t>
            </a:r>
            <a:endParaRPr lang="en-US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58829" y="6242064"/>
            <a:ext cx="290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latin typeface="+mn-lt"/>
              </a:rPr>
              <a:t>Sea Salts</a:t>
            </a:r>
            <a:endParaRPr lang="en-US" b="1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032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971800"/>
            <a:ext cx="5441245" cy="3657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61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38250"/>
            <a:ext cx="9144000" cy="1588"/>
          </a:xfrm>
          <a:prstGeom prst="line">
            <a:avLst/>
          </a:prstGeom>
          <a:ln w="38100">
            <a:solidFill>
              <a:srgbClr val="F2B3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8"/>
          <p:cNvCxnSpPr/>
          <p:nvPr/>
        </p:nvCxnSpPr>
        <p:spPr>
          <a:xfrm>
            <a:off x="0" y="1238250"/>
            <a:ext cx="9144000" cy="1588"/>
          </a:xfrm>
          <a:prstGeom prst="line">
            <a:avLst/>
          </a:prstGeom>
          <a:ln w="38100">
            <a:solidFill>
              <a:srgbClr val="F2B3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3627783" y="17946"/>
            <a:ext cx="5516217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i="1" dirty="0" smtClean="0">
                <a:latin typeface="Georgia" pitchFamily="18" charset="0"/>
              </a:rPr>
              <a:t>Pioneering Mars</a:t>
            </a:r>
            <a:r>
              <a:rPr lang="en-US" sz="2800" dirty="0" smtClean="0">
                <a:latin typeface="Georgia" pitchFamily="18" charset="0"/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en-US" sz="2000" dirty="0" smtClean="0">
                <a:latin typeface="Georgia" pitchFamily="18" charset="0"/>
              </a:rPr>
              <a:t>The Basics of Algal Culture</a:t>
            </a:r>
            <a:endParaRPr lang="en-US" sz="2000" dirty="0">
              <a:latin typeface="Georg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3" y="425450"/>
            <a:ext cx="1686394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76" y="103215"/>
            <a:ext cx="2482361" cy="493388"/>
          </a:xfrm>
          <a:prstGeom prst="rect">
            <a:avLst/>
          </a:prstGeom>
        </p:spPr>
      </p:pic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3627783" y="1439008"/>
            <a:ext cx="5516217" cy="98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Several growth chambers (flasks) are prepared with liquid growth media, which contains:</a:t>
            </a:r>
            <a:endParaRPr lang="en-US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829" y="3702398"/>
            <a:ext cx="2908998" cy="29089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928" y="3229639"/>
            <a:ext cx="2025188" cy="11774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41" y="2125325"/>
            <a:ext cx="2275199" cy="227519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458830" y="6242064"/>
            <a:ext cx="290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latin typeface="+mn-lt"/>
              </a:rPr>
              <a:t>Vitamins</a:t>
            </a:r>
            <a:endParaRPr lang="en-US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58829" y="6242064"/>
            <a:ext cx="290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latin typeface="+mn-lt"/>
              </a:rPr>
              <a:t>Sea Salts</a:t>
            </a:r>
            <a:endParaRPr lang="en-US" b="1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762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971800"/>
            <a:ext cx="5441245" cy="3657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61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38250"/>
            <a:ext cx="9144000" cy="1588"/>
          </a:xfrm>
          <a:prstGeom prst="line">
            <a:avLst/>
          </a:prstGeom>
          <a:ln w="38100">
            <a:solidFill>
              <a:srgbClr val="F2B3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8"/>
          <p:cNvCxnSpPr/>
          <p:nvPr/>
        </p:nvCxnSpPr>
        <p:spPr>
          <a:xfrm>
            <a:off x="0" y="1238250"/>
            <a:ext cx="9144000" cy="1588"/>
          </a:xfrm>
          <a:prstGeom prst="line">
            <a:avLst/>
          </a:prstGeom>
          <a:ln w="38100">
            <a:solidFill>
              <a:srgbClr val="F2B3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3627783" y="17946"/>
            <a:ext cx="5516217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i="1" dirty="0" smtClean="0">
                <a:latin typeface="Georgia" pitchFamily="18" charset="0"/>
              </a:rPr>
              <a:t>Pioneering Mars</a:t>
            </a:r>
            <a:r>
              <a:rPr lang="en-US" sz="2800" dirty="0" smtClean="0">
                <a:latin typeface="Georgia" pitchFamily="18" charset="0"/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en-US" sz="2000" dirty="0" smtClean="0">
                <a:latin typeface="Georgia" pitchFamily="18" charset="0"/>
              </a:rPr>
              <a:t>The Basics of Algal Culture</a:t>
            </a:r>
            <a:endParaRPr lang="en-US" sz="2000" dirty="0">
              <a:latin typeface="Georg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3" y="425450"/>
            <a:ext cx="1686394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76" y="103215"/>
            <a:ext cx="2482361" cy="493388"/>
          </a:xfrm>
          <a:prstGeom prst="rect">
            <a:avLst/>
          </a:prstGeom>
        </p:spPr>
      </p:pic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3627783" y="1439008"/>
            <a:ext cx="5516217" cy="98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Several growth chambers (flasks) are prepared with liquid growth media, which contains:</a:t>
            </a:r>
            <a:endParaRPr lang="en-US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829" y="3702398"/>
            <a:ext cx="2908998" cy="29089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464" y="2857019"/>
            <a:ext cx="1879022" cy="10924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928" y="3229639"/>
            <a:ext cx="2025188" cy="117743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458830" y="6242064"/>
            <a:ext cx="290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latin typeface="+mn-lt"/>
              </a:rPr>
              <a:t>Vitamins</a:t>
            </a:r>
            <a:endParaRPr lang="en-US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58829" y="6242064"/>
            <a:ext cx="290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latin typeface="+mn-lt"/>
              </a:rPr>
              <a:t>Minerals</a:t>
            </a:r>
            <a:endParaRPr lang="en-US" b="1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2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971800"/>
            <a:ext cx="5441245" cy="3657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61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38250"/>
            <a:ext cx="9144000" cy="1588"/>
          </a:xfrm>
          <a:prstGeom prst="line">
            <a:avLst/>
          </a:prstGeom>
          <a:ln w="38100">
            <a:solidFill>
              <a:srgbClr val="F2B3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8"/>
          <p:cNvCxnSpPr/>
          <p:nvPr/>
        </p:nvCxnSpPr>
        <p:spPr>
          <a:xfrm>
            <a:off x="0" y="1238250"/>
            <a:ext cx="9144000" cy="1588"/>
          </a:xfrm>
          <a:prstGeom prst="line">
            <a:avLst/>
          </a:prstGeom>
          <a:ln w="38100">
            <a:solidFill>
              <a:srgbClr val="F2B3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3627783" y="17946"/>
            <a:ext cx="5516217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i="1" dirty="0" smtClean="0">
                <a:latin typeface="Georgia" pitchFamily="18" charset="0"/>
              </a:rPr>
              <a:t>Pioneering Mars</a:t>
            </a:r>
            <a:r>
              <a:rPr lang="en-US" sz="2800" dirty="0" smtClean="0">
                <a:latin typeface="Georgia" pitchFamily="18" charset="0"/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en-US" sz="2000" dirty="0" smtClean="0">
                <a:latin typeface="Georgia" pitchFamily="18" charset="0"/>
              </a:rPr>
              <a:t>The Basics of Algal Culture</a:t>
            </a:r>
            <a:endParaRPr lang="en-US" sz="2000" dirty="0">
              <a:latin typeface="Georg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3" y="425450"/>
            <a:ext cx="1686394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76" y="103215"/>
            <a:ext cx="2482361" cy="493388"/>
          </a:xfrm>
          <a:prstGeom prst="rect">
            <a:avLst/>
          </a:prstGeom>
        </p:spPr>
      </p:pic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3627783" y="1439008"/>
            <a:ext cx="5516217" cy="98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Several growth chambers (flasks) are prepared with liquid growth media, which contains:</a:t>
            </a:r>
            <a:endParaRPr lang="en-US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829" y="3702398"/>
            <a:ext cx="2908998" cy="29089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464" y="2857019"/>
            <a:ext cx="1879022" cy="10924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928" y="3229639"/>
            <a:ext cx="2025188" cy="11774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775" y="3229639"/>
            <a:ext cx="914400" cy="914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82" y="2424702"/>
            <a:ext cx="916692" cy="914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41" y="3492274"/>
            <a:ext cx="912114" cy="9144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458830" y="6242064"/>
            <a:ext cx="290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latin typeface="+mn-lt"/>
              </a:rPr>
              <a:t>Nutrients</a:t>
            </a:r>
            <a:endParaRPr lang="en-US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58829" y="6242064"/>
            <a:ext cx="290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latin typeface="+mn-lt"/>
              </a:rPr>
              <a:t>Minerals</a:t>
            </a:r>
            <a:endParaRPr lang="en-US" b="1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756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xit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3627782" y="1439008"/>
            <a:ext cx="5516217" cy="98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Several growth chambers (flasks) are prepared with liquid growth media, which contains:</a:t>
            </a:r>
            <a:endParaRPr lang="en-US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971800"/>
            <a:ext cx="5441245" cy="3657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61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38250"/>
            <a:ext cx="9144000" cy="1588"/>
          </a:xfrm>
          <a:prstGeom prst="line">
            <a:avLst/>
          </a:prstGeom>
          <a:ln w="38100">
            <a:solidFill>
              <a:srgbClr val="F2B3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8"/>
          <p:cNvCxnSpPr/>
          <p:nvPr/>
        </p:nvCxnSpPr>
        <p:spPr>
          <a:xfrm>
            <a:off x="0" y="1238250"/>
            <a:ext cx="9144000" cy="1588"/>
          </a:xfrm>
          <a:prstGeom prst="line">
            <a:avLst/>
          </a:prstGeom>
          <a:ln w="38100">
            <a:solidFill>
              <a:srgbClr val="F2B3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3627783" y="17946"/>
            <a:ext cx="5516217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i="1" dirty="0" smtClean="0">
                <a:latin typeface="Georgia" pitchFamily="18" charset="0"/>
              </a:rPr>
              <a:t>Pioneering Mars</a:t>
            </a:r>
            <a:r>
              <a:rPr lang="en-US" sz="2800" dirty="0" smtClean="0">
                <a:latin typeface="Georgia" pitchFamily="18" charset="0"/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en-US" sz="2000" dirty="0" smtClean="0">
                <a:latin typeface="Georgia" pitchFamily="18" charset="0"/>
              </a:rPr>
              <a:t>The Basics of Algal Culture</a:t>
            </a:r>
            <a:endParaRPr lang="en-US" sz="2000" dirty="0">
              <a:latin typeface="Georg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3" y="425450"/>
            <a:ext cx="1686394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76" y="103215"/>
            <a:ext cx="2482361" cy="493388"/>
          </a:xfrm>
          <a:prstGeom prst="rect">
            <a:avLst/>
          </a:prstGeom>
        </p:spPr>
      </p:pic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3627783" y="1458209"/>
            <a:ext cx="5516217" cy="98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flasks and growth media must then be sterilized to prevent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bacterial or fungal contamination (</a:t>
            </a:r>
            <a:r>
              <a:rPr lang="en-US" sz="20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i.e. 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“axenic” cultures)…</a:t>
            </a:r>
            <a:endParaRPr lang="en-US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829" y="3702398"/>
            <a:ext cx="2908998" cy="29089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775" y="3229639"/>
            <a:ext cx="914400" cy="914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82" y="2424702"/>
            <a:ext cx="916692" cy="914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41" y="3492274"/>
            <a:ext cx="912114" cy="9144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458830" y="6242064"/>
            <a:ext cx="290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latin typeface="+mn-lt"/>
              </a:rPr>
              <a:t>Nutrients</a:t>
            </a:r>
            <a:endParaRPr lang="en-US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854" y="2317551"/>
            <a:ext cx="4270418" cy="451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1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54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3627783" y="1439008"/>
            <a:ext cx="5516217" cy="98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flasks and growth media must then be sterilized to prevent contamination…</a:t>
            </a:r>
            <a:endParaRPr lang="en-US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3627783" y="1439008"/>
            <a:ext cx="5516217" cy="98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high pressure and steam within the autoclave is an effective way to sterilize delicate equipment, flasks, and growth media.</a:t>
            </a:r>
            <a:endParaRPr lang="en-US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461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38250"/>
            <a:ext cx="9144000" cy="1588"/>
          </a:xfrm>
          <a:prstGeom prst="line">
            <a:avLst/>
          </a:prstGeom>
          <a:ln w="38100">
            <a:solidFill>
              <a:srgbClr val="F2B3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8"/>
          <p:cNvCxnSpPr/>
          <p:nvPr/>
        </p:nvCxnSpPr>
        <p:spPr>
          <a:xfrm>
            <a:off x="0" y="1238250"/>
            <a:ext cx="9144000" cy="1588"/>
          </a:xfrm>
          <a:prstGeom prst="line">
            <a:avLst/>
          </a:prstGeom>
          <a:ln w="38100">
            <a:solidFill>
              <a:srgbClr val="F2B3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3627783" y="17946"/>
            <a:ext cx="5516217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i="1" dirty="0" smtClean="0">
                <a:latin typeface="Georgia" pitchFamily="18" charset="0"/>
              </a:rPr>
              <a:t>Pioneering Mars</a:t>
            </a:r>
            <a:r>
              <a:rPr lang="en-US" sz="2800" dirty="0" smtClean="0">
                <a:latin typeface="Georgia" pitchFamily="18" charset="0"/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en-US" sz="2000" dirty="0" smtClean="0">
                <a:latin typeface="Georgia" pitchFamily="18" charset="0"/>
              </a:rPr>
              <a:t>The Basics of Algal Culture</a:t>
            </a:r>
            <a:endParaRPr lang="en-US" sz="2000" dirty="0">
              <a:latin typeface="Georg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3" y="425450"/>
            <a:ext cx="1686394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76" y="103215"/>
            <a:ext cx="2482361" cy="4933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71280"/>
            <a:ext cx="5114038" cy="4214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854" y="2317551"/>
            <a:ext cx="4270418" cy="451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9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3627783" y="1439008"/>
            <a:ext cx="5516217" cy="98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high pressure and steam within the autoclave is an effective way to sterilize delicate equipment, flasks, and growth media.</a:t>
            </a:r>
            <a:endParaRPr lang="en-US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1461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38250"/>
            <a:ext cx="9144000" cy="1588"/>
          </a:xfrm>
          <a:prstGeom prst="line">
            <a:avLst/>
          </a:prstGeom>
          <a:ln w="38100">
            <a:solidFill>
              <a:srgbClr val="F2B3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8"/>
          <p:cNvCxnSpPr/>
          <p:nvPr/>
        </p:nvCxnSpPr>
        <p:spPr>
          <a:xfrm>
            <a:off x="0" y="1238250"/>
            <a:ext cx="9144000" cy="1588"/>
          </a:xfrm>
          <a:prstGeom prst="line">
            <a:avLst/>
          </a:prstGeom>
          <a:ln w="38100">
            <a:solidFill>
              <a:srgbClr val="F2B3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3627783" y="17946"/>
            <a:ext cx="5516217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i="1" dirty="0" smtClean="0">
                <a:latin typeface="Georgia" pitchFamily="18" charset="0"/>
              </a:rPr>
              <a:t>Pioneering Mars</a:t>
            </a:r>
            <a:r>
              <a:rPr lang="en-US" sz="2800" dirty="0" smtClean="0">
                <a:latin typeface="Georgia" pitchFamily="18" charset="0"/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en-US" sz="2000" dirty="0" smtClean="0">
                <a:latin typeface="Georgia" pitchFamily="18" charset="0"/>
              </a:rPr>
              <a:t>The Basics of Algal Culture</a:t>
            </a:r>
            <a:endParaRPr lang="en-US" sz="2000" dirty="0">
              <a:latin typeface="Georg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3" y="425450"/>
            <a:ext cx="1686394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76" y="103215"/>
            <a:ext cx="2482361" cy="493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54" y="4922844"/>
            <a:ext cx="415234" cy="1229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76" y="2260628"/>
            <a:ext cx="1443781" cy="37178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971800"/>
            <a:ext cx="5441245" cy="3657600"/>
          </a:xfrm>
          <a:prstGeom prst="rect">
            <a:avLst/>
          </a:prstGeom>
        </p:spPr>
      </p:pic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3627783" y="1439008"/>
            <a:ext cx="5516217" cy="98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sterile growth media can now be inoculated with a small volume from the “parent” culture</a:t>
            </a:r>
            <a:endParaRPr lang="en-US" sz="1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08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5" grpId="0"/>
    </p:bldLst>
  </p:timing>
</p:sld>
</file>

<file path=ppt/theme/theme1.xml><?xml version="1.0" encoding="utf-8"?>
<a:theme xmlns:a="http://schemas.openxmlformats.org/drawingml/2006/main" name="PowerPoint_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DMS Congressional Staffers Theme</Template>
  <TotalTime>2935</TotalTime>
  <Words>821</Words>
  <Application>Microsoft Office PowerPoint</Application>
  <PresentationFormat>On-screen Show (4:3)</PresentationFormat>
  <Paragraphs>112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Georgia</vt:lpstr>
      <vt:lpstr>Lucida Grande</vt:lpstr>
      <vt:lpstr>Wingdings</vt:lpstr>
      <vt:lpstr>Calibri</vt:lpstr>
      <vt:lpstr>ＭＳ Ｐゴシック</vt:lpstr>
      <vt:lpstr>Bernard MT Condensed</vt:lpstr>
      <vt:lpstr>PowerPoint_black</vt:lpstr>
      <vt:lpstr> Pioneering Mars:  Turning the Red Planet Green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Southern Miss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Pioneering Mars:  Turning the Red Planet Green</dc:title>
  <dc:creator>Scott Milroy</dc:creator>
  <cp:lastModifiedBy>Scott P. Milroy, Ph.D.</cp:lastModifiedBy>
  <cp:revision>394</cp:revision>
  <cp:lastPrinted>2012-09-25T01:44:39Z</cp:lastPrinted>
  <dcterms:created xsi:type="dcterms:W3CDTF">2010-08-02T20:47:50Z</dcterms:created>
  <dcterms:modified xsi:type="dcterms:W3CDTF">2012-11-14T18:29:30Z</dcterms:modified>
</cp:coreProperties>
</file>